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sldIdLst>
    <p:sldId id="256" r:id="rId2"/>
    <p:sldId id="263" r:id="rId3"/>
    <p:sldId id="264" r:id="rId4"/>
    <p:sldId id="265" r:id="rId5"/>
    <p:sldId id="277" r:id="rId6"/>
    <p:sldId id="278" r:id="rId7"/>
    <p:sldId id="257" r:id="rId8"/>
    <p:sldId id="267" r:id="rId9"/>
    <p:sldId id="258" r:id="rId10"/>
    <p:sldId id="268" r:id="rId11"/>
    <p:sldId id="259" r:id="rId12"/>
    <p:sldId id="269" r:id="rId13"/>
    <p:sldId id="260" r:id="rId14"/>
    <p:sldId id="270" r:id="rId15"/>
    <p:sldId id="261" r:id="rId16"/>
    <p:sldId id="271" r:id="rId17"/>
    <p:sldId id="262" r:id="rId18"/>
    <p:sldId id="272" r:id="rId19"/>
    <p:sldId id="274" r:id="rId20"/>
    <p:sldId id="275" r:id="rId21"/>
    <p:sldId id="273"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0"/>
    <p:restoredTop sz="94663"/>
  </p:normalViewPr>
  <p:slideViewPr>
    <p:cSldViewPr snapToGrid="0" snapToObjects="1">
      <p:cViewPr varScale="1">
        <p:scale>
          <a:sx n="118" d="100"/>
          <a:sy n="118" d="100"/>
        </p:scale>
        <p:origin x="24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3A437D1-A7DE-E94A-9863-E90988004B25}" type="datetimeFigureOut">
              <a:rPr lang="en-US" smtClean="0"/>
              <a:t>12/7/19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Tree>
    <p:extLst>
      <p:ext uri="{BB962C8B-B14F-4D97-AF65-F5344CB8AC3E}">
        <p14:creationId xmlns:p14="http://schemas.microsoft.com/office/powerpoint/2010/main" val="233849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A437D1-A7DE-E94A-9863-E90988004B25}"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11982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3A437D1-A7DE-E94A-9863-E90988004B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31645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3A437D1-A7DE-E94A-9863-E90988004B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52058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437D1-A7DE-E94A-9863-E90988004B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1171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3A437D1-A7DE-E94A-9863-E90988004B25}" type="datetimeFigureOut">
              <a:rPr lang="en-US" smtClean="0"/>
              <a:t>12/7/19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71705186-D904-484C-91BC-77865356120A}" type="slidenum">
              <a:rPr lang="en-US" smtClean="0"/>
              <a:t>‹#›</a:t>
            </a:fld>
            <a:endParaRPr lang="en-US"/>
          </a:p>
        </p:txBody>
      </p:sp>
    </p:spTree>
    <p:extLst>
      <p:ext uri="{BB962C8B-B14F-4D97-AF65-F5344CB8AC3E}">
        <p14:creationId xmlns:p14="http://schemas.microsoft.com/office/powerpoint/2010/main" val="2194340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3A437D1-A7DE-E94A-9863-E90988004B25}" type="datetimeFigureOut">
              <a:rPr lang="en-US" smtClean="0"/>
              <a:t>12/7/19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71705186-D904-484C-91BC-77865356120A}" type="slidenum">
              <a:rPr lang="en-US" smtClean="0"/>
              <a:t>‹#›</a:t>
            </a:fld>
            <a:endParaRPr lang="en-US"/>
          </a:p>
        </p:txBody>
      </p:sp>
    </p:spTree>
    <p:extLst>
      <p:ext uri="{BB962C8B-B14F-4D97-AF65-F5344CB8AC3E}">
        <p14:creationId xmlns:p14="http://schemas.microsoft.com/office/powerpoint/2010/main" val="2775641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3A437D1-A7DE-E94A-9863-E90988004B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71705186-D904-484C-91BC-77865356120A}" type="slidenum">
              <a:rPr lang="en-US" smtClean="0"/>
              <a:t>‹#›</a:t>
            </a:fld>
            <a:endParaRPr lang="en-US"/>
          </a:p>
        </p:txBody>
      </p:sp>
    </p:spTree>
    <p:extLst>
      <p:ext uri="{BB962C8B-B14F-4D97-AF65-F5344CB8AC3E}">
        <p14:creationId xmlns:p14="http://schemas.microsoft.com/office/powerpoint/2010/main" val="3197222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3A437D1-A7DE-E94A-9863-E90988004B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11241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A437D1-A7DE-E94A-9863-E90988004B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71705186-D904-484C-91BC-77865356120A}" type="slidenum">
              <a:rPr lang="en-US" smtClean="0"/>
              <a:t>‹#›</a:t>
            </a:fld>
            <a:endParaRPr lang="en-US"/>
          </a:p>
        </p:txBody>
      </p:sp>
    </p:spTree>
    <p:extLst>
      <p:ext uri="{BB962C8B-B14F-4D97-AF65-F5344CB8AC3E}">
        <p14:creationId xmlns:p14="http://schemas.microsoft.com/office/powerpoint/2010/main" val="1136282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437D1-A7DE-E94A-9863-E90988004B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3615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A437D1-A7DE-E94A-9863-E90988004B25}"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71705186-D904-484C-91BC-77865356120A}" type="slidenum">
              <a:rPr lang="en-US" smtClean="0"/>
              <a:t>‹#›</a:t>
            </a:fld>
            <a:endParaRPr lang="en-US"/>
          </a:p>
        </p:txBody>
      </p:sp>
    </p:spTree>
    <p:extLst>
      <p:ext uri="{BB962C8B-B14F-4D97-AF65-F5344CB8AC3E}">
        <p14:creationId xmlns:p14="http://schemas.microsoft.com/office/powerpoint/2010/main" val="504484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A437D1-A7DE-E94A-9863-E90988004B25}" type="datetimeFigureOut">
              <a:rPr lang="en-US" smtClean="0"/>
              <a:t>12/7/19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71705186-D904-484C-91BC-77865356120A}" type="slidenum">
              <a:rPr lang="en-US" smtClean="0"/>
              <a:t>‹#›</a:t>
            </a:fld>
            <a:endParaRPr lang="en-US"/>
          </a:p>
        </p:txBody>
      </p:sp>
    </p:spTree>
    <p:extLst>
      <p:ext uri="{BB962C8B-B14F-4D97-AF65-F5344CB8AC3E}">
        <p14:creationId xmlns:p14="http://schemas.microsoft.com/office/powerpoint/2010/main" val="403334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A437D1-A7DE-E94A-9863-E90988004B25}" type="datetimeFigureOut">
              <a:rPr lang="en-US" smtClean="0"/>
              <a:t>12/7/19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0352540" y="295729"/>
            <a:ext cx="838199" cy="767687"/>
          </a:xfrm>
          <a:prstGeom prst="rect">
            <a:avLst/>
          </a:prstGeom>
        </p:spPr>
        <p:txBody>
          <a:bodyPr/>
          <a:lstStyle/>
          <a:p>
            <a:fld id="{71705186-D904-484C-91BC-77865356120A}" type="slidenum">
              <a:rPr lang="en-US" smtClean="0"/>
              <a:t>‹#›</a:t>
            </a:fld>
            <a:endParaRPr lang="en-US"/>
          </a:p>
        </p:txBody>
      </p:sp>
    </p:spTree>
    <p:extLst>
      <p:ext uri="{BB962C8B-B14F-4D97-AF65-F5344CB8AC3E}">
        <p14:creationId xmlns:p14="http://schemas.microsoft.com/office/powerpoint/2010/main" val="1798125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A437D1-A7DE-E94A-9863-E90988004B25}" type="datetimeFigureOut">
              <a:rPr lang="en-US" smtClean="0"/>
              <a:t>12/7/19</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59605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A437D1-A7DE-E94A-9863-E90988004B25}"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9263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A437D1-A7DE-E94A-9863-E90988004B25}"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74894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3A437D1-A7DE-E94A-9863-E90988004B25}" type="datetimeFigureOut">
              <a:rPr lang="en-US" smtClean="0"/>
              <a:t>12/7/19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Tree>
    <p:extLst>
      <p:ext uri="{BB962C8B-B14F-4D97-AF65-F5344CB8AC3E}">
        <p14:creationId xmlns:p14="http://schemas.microsoft.com/office/powerpoint/2010/main" val="147461851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foodbanking.org/hunger-food-banking/about-hunger/global-hunger"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4" name="Rectangle 13">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DEA793F-0948-E44E-BCB9-9F653EA75946}"/>
              </a:ext>
            </a:extLst>
          </p:cNvPr>
          <p:cNvSpPr>
            <a:spLocks noGrp="1"/>
          </p:cNvSpPr>
          <p:nvPr>
            <p:ph type="ctrTitle"/>
          </p:nvPr>
        </p:nvSpPr>
        <p:spPr>
          <a:xfrm>
            <a:off x="1683171" y="1143000"/>
            <a:ext cx="8825658" cy="3389217"/>
          </a:xfrm>
        </p:spPr>
        <p:txBody>
          <a:bodyPr anchor="ctr">
            <a:normAutofit/>
          </a:bodyPr>
          <a:lstStyle/>
          <a:p>
            <a:pPr algn="ctr"/>
            <a:r>
              <a:rPr lang="en-US" sz="6600" dirty="0">
                <a:solidFill>
                  <a:srgbClr val="FFFFFF"/>
                </a:solidFill>
              </a:rPr>
              <a:t>Zero Waste</a:t>
            </a:r>
            <a:br>
              <a:rPr lang="en-US" sz="6600" dirty="0">
                <a:solidFill>
                  <a:srgbClr val="FFFFFF"/>
                </a:solidFill>
              </a:rPr>
            </a:br>
            <a:r>
              <a:rPr lang="en-US" sz="6600" dirty="0">
                <a:solidFill>
                  <a:srgbClr val="FFFFFF"/>
                </a:solidFill>
              </a:rPr>
              <a:t>Zero Hunger</a:t>
            </a:r>
          </a:p>
        </p:txBody>
      </p:sp>
      <p:sp>
        <p:nvSpPr>
          <p:cNvPr id="3" name="Subtitle 2">
            <a:extLst>
              <a:ext uri="{FF2B5EF4-FFF2-40B4-BE49-F238E27FC236}">
                <a16:creationId xmlns:a16="http://schemas.microsoft.com/office/drawing/2014/main" id="{C082FBF4-A006-3F46-8CAD-70529771758B}"/>
              </a:ext>
            </a:extLst>
          </p:cNvPr>
          <p:cNvSpPr>
            <a:spLocks noGrp="1"/>
          </p:cNvSpPr>
          <p:nvPr>
            <p:ph type="subTitle" idx="1"/>
          </p:nvPr>
        </p:nvSpPr>
        <p:spPr>
          <a:xfrm>
            <a:off x="1683171" y="5240851"/>
            <a:ext cx="8825658" cy="828932"/>
          </a:xfrm>
        </p:spPr>
        <p:txBody>
          <a:bodyPr>
            <a:normAutofit/>
          </a:bodyPr>
          <a:lstStyle/>
          <a:p>
            <a:pPr algn="ctr">
              <a:lnSpc>
                <a:spcPct val="90000"/>
              </a:lnSpc>
            </a:pPr>
            <a:r>
              <a:rPr lang="en-US" sz="1100" dirty="0">
                <a:solidFill>
                  <a:schemeClr val="tx2"/>
                </a:solidFill>
              </a:rPr>
              <a:t>By Jayashree Patel</a:t>
            </a:r>
          </a:p>
          <a:p>
            <a:pPr algn="ctr">
              <a:lnSpc>
                <a:spcPct val="90000"/>
              </a:lnSpc>
            </a:pPr>
            <a:r>
              <a:rPr lang="en-US" sz="1200" cap="none" dirty="0">
                <a:solidFill>
                  <a:schemeClr val="tx2"/>
                </a:solidFill>
              </a:rPr>
              <a:t>Group name – javaIsFun</a:t>
            </a:r>
          </a:p>
          <a:p>
            <a:pPr algn="ctr">
              <a:lnSpc>
                <a:spcPct val="90000"/>
              </a:lnSpc>
            </a:pPr>
            <a:r>
              <a:rPr lang="en-US" sz="1100" dirty="0">
                <a:solidFill>
                  <a:schemeClr val="tx2"/>
                </a:solidFill>
              </a:rPr>
              <a:t>NU ID - 001378716</a:t>
            </a:r>
          </a:p>
        </p:txBody>
      </p:sp>
    </p:spTree>
    <p:extLst>
      <p:ext uri="{BB962C8B-B14F-4D97-AF65-F5344CB8AC3E}">
        <p14:creationId xmlns:p14="http://schemas.microsoft.com/office/powerpoint/2010/main" val="1517223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64723017-949A-5B48-A563-E20E2BDA0F5F}"/>
              </a:ext>
            </a:extLst>
          </p:cNvPr>
          <p:cNvPicPr>
            <a:picLocks noChangeAspect="1"/>
          </p:cNvPicPr>
          <p:nvPr/>
        </p:nvPicPr>
        <p:blipFill>
          <a:blip r:embed="rId2"/>
          <a:stretch>
            <a:fillRect/>
          </a:stretch>
        </p:blipFill>
        <p:spPr>
          <a:xfrm>
            <a:off x="606718" y="0"/>
            <a:ext cx="10978563" cy="6858000"/>
          </a:xfrm>
          <a:prstGeom prst="rect">
            <a:avLst/>
          </a:prstGeom>
        </p:spPr>
      </p:pic>
    </p:spTree>
    <p:extLst>
      <p:ext uri="{BB962C8B-B14F-4D97-AF65-F5344CB8AC3E}">
        <p14:creationId xmlns:p14="http://schemas.microsoft.com/office/powerpoint/2010/main" val="166828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F192-6809-D349-A914-496A472885FF}"/>
              </a:ext>
            </a:extLst>
          </p:cNvPr>
          <p:cNvSpPr>
            <a:spLocks noGrp="1"/>
          </p:cNvSpPr>
          <p:nvPr>
            <p:ph type="title"/>
          </p:nvPr>
        </p:nvSpPr>
        <p:spPr/>
        <p:txBody>
          <a:bodyPr/>
          <a:lstStyle/>
          <a:p>
            <a:r>
              <a:rPr lang="en-US" dirty="0"/>
              <a:t>Use Case 3 – Collection Request</a:t>
            </a:r>
          </a:p>
        </p:txBody>
      </p:sp>
      <p:sp>
        <p:nvSpPr>
          <p:cNvPr id="3" name="Content Placeholder 2">
            <a:extLst>
              <a:ext uri="{FF2B5EF4-FFF2-40B4-BE49-F238E27FC236}">
                <a16:creationId xmlns:a16="http://schemas.microsoft.com/office/drawing/2014/main" id="{A8AC996C-9E4A-F040-823B-810A18C3ADAA}"/>
              </a:ext>
            </a:extLst>
          </p:cNvPr>
          <p:cNvSpPr>
            <a:spLocks noGrp="1"/>
          </p:cNvSpPr>
          <p:nvPr>
            <p:ph idx="1"/>
          </p:nvPr>
        </p:nvSpPr>
        <p:spPr>
          <a:xfrm>
            <a:off x="1154954" y="2603500"/>
            <a:ext cx="9982738" cy="3416300"/>
          </a:xfrm>
        </p:spPr>
        <p:txBody>
          <a:bodyPr>
            <a:normAutofit/>
          </a:bodyPr>
          <a:lstStyle/>
          <a:p>
            <a:pPr marL="0" indent="0">
              <a:buNone/>
            </a:pPr>
            <a:endParaRPr lang="en-US" b="1" dirty="0"/>
          </a:p>
          <a:p>
            <a:r>
              <a:rPr lang="en-US" dirty="0"/>
              <a:t>NGO Staff collects the delivery from delivery staff and sends it to testing department for testing the food items received</a:t>
            </a:r>
          </a:p>
          <a:p>
            <a:endParaRPr lang="en-US" dirty="0"/>
          </a:p>
        </p:txBody>
      </p:sp>
    </p:spTree>
    <p:extLst>
      <p:ext uri="{BB962C8B-B14F-4D97-AF65-F5344CB8AC3E}">
        <p14:creationId xmlns:p14="http://schemas.microsoft.com/office/powerpoint/2010/main" val="292773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0629DCA-7115-3646-9E9F-78B1664D402B}"/>
              </a:ext>
            </a:extLst>
          </p:cNvPr>
          <p:cNvPicPr>
            <a:picLocks noChangeAspect="1"/>
          </p:cNvPicPr>
          <p:nvPr/>
        </p:nvPicPr>
        <p:blipFill>
          <a:blip r:embed="rId2"/>
          <a:stretch>
            <a:fillRect/>
          </a:stretch>
        </p:blipFill>
        <p:spPr>
          <a:xfrm>
            <a:off x="718473" y="0"/>
            <a:ext cx="10755053" cy="6858000"/>
          </a:xfrm>
          <a:prstGeom prst="rect">
            <a:avLst/>
          </a:prstGeom>
        </p:spPr>
      </p:pic>
    </p:spTree>
    <p:extLst>
      <p:ext uri="{BB962C8B-B14F-4D97-AF65-F5344CB8AC3E}">
        <p14:creationId xmlns:p14="http://schemas.microsoft.com/office/powerpoint/2010/main" val="2213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F192-6809-D349-A914-496A472885FF}"/>
              </a:ext>
            </a:extLst>
          </p:cNvPr>
          <p:cNvSpPr>
            <a:spLocks noGrp="1"/>
          </p:cNvSpPr>
          <p:nvPr>
            <p:ph type="title"/>
          </p:nvPr>
        </p:nvSpPr>
        <p:spPr/>
        <p:txBody>
          <a:bodyPr/>
          <a:lstStyle/>
          <a:p>
            <a:r>
              <a:rPr lang="en-US" dirty="0"/>
              <a:t>Use Case 4 – Testing Request</a:t>
            </a:r>
          </a:p>
        </p:txBody>
      </p:sp>
      <p:sp>
        <p:nvSpPr>
          <p:cNvPr id="3" name="Content Placeholder 2">
            <a:extLst>
              <a:ext uri="{FF2B5EF4-FFF2-40B4-BE49-F238E27FC236}">
                <a16:creationId xmlns:a16="http://schemas.microsoft.com/office/drawing/2014/main" id="{A8AC996C-9E4A-F040-823B-810A18C3ADAA}"/>
              </a:ext>
            </a:extLst>
          </p:cNvPr>
          <p:cNvSpPr>
            <a:spLocks noGrp="1"/>
          </p:cNvSpPr>
          <p:nvPr>
            <p:ph idx="1"/>
          </p:nvPr>
        </p:nvSpPr>
        <p:spPr>
          <a:xfrm>
            <a:off x="1154954" y="2603500"/>
            <a:ext cx="9982738" cy="3416300"/>
          </a:xfrm>
        </p:spPr>
        <p:txBody>
          <a:bodyPr>
            <a:normAutofit/>
          </a:bodyPr>
          <a:lstStyle/>
          <a:p>
            <a:pPr marL="0" indent="0">
              <a:buNone/>
            </a:pPr>
            <a:endParaRPr lang="en-US" b="1" dirty="0"/>
          </a:p>
          <a:p>
            <a:r>
              <a:rPr lang="en-US" dirty="0"/>
              <a:t>Testing department receives the testing request which contains food items</a:t>
            </a:r>
          </a:p>
          <a:p>
            <a:r>
              <a:rPr lang="en-US" dirty="0"/>
              <a:t>Testing department checks the food items and if they pass all test, they put storage conditions and expiry date on the parcel and puts it in edible inventory</a:t>
            </a:r>
          </a:p>
          <a:p>
            <a:r>
              <a:rPr lang="en-US" dirty="0"/>
              <a:t>If food items fail the test, testing department sends it to waste inventory</a:t>
            </a:r>
          </a:p>
          <a:p>
            <a:endParaRPr lang="en-US" dirty="0"/>
          </a:p>
        </p:txBody>
      </p:sp>
    </p:spTree>
    <p:extLst>
      <p:ext uri="{BB962C8B-B14F-4D97-AF65-F5344CB8AC3E}">
        <p14:creationId xmlns:p14="http://schemas.microsoft.com/office/powerpoint/2010/main" val="3869672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67CFC82A-FCC2-0440-9555-7AD6331DBA9B}"/>
              </a:ext>
            </a:extLst>
          </p:cNvPr>
          <p:cNvPicPr>
            <a:picLocks noChangeAspect="1"/>
          </p:cNvPicPr>
          <p:nvPr/>
        </p:nvPicPr>
        <p:blipFill>
          <a:blip r:embed="rId2"/>
          <a:stretch>
            <a:fillRect/>
          </a:stretch>
        </p:blipFill>
        <p:spPr>
          <a:xfrm>
            <a:off x="1059805" y="0"/>
            <a:ext cx="10072389" cy="6858000"/>
          </a:xfrm>
          <a:prstGeom prst="rect">
            <a:avLst/>
          </a:prstGeom>
        </p:spPr>
      </p:pic>
    </p:spTree>
    <p:extLst>
      <p:ext uri="{BB962C8B-B14F-4D97-AF65-F5344CB8AC3E}">
        <p14:creationId xmlns:p14="http://schemas.microsoft.com/office/powerpoint/2010/main" val="90434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F192-6809-D349-A914-496A472885FF}"/>
              </a:ext>
            </a:extLst>
          </p:cNvPr>
          <p:cNvSpPr>
            <a:spLocks noGrp="1"/>
          </p:cNvSpPr>
          <p:nvPr>
            <p:ph type="title"/>
          </p:nvPr>
        </p:nvSpPr>
        <p:spPr/>
        <p:txBody>
          <a:bodyPr/>
          <a:lstStyle/>
          <a:p>
            <a:r>
              <a:rPr lang="en-US" dirty="0"/>
              <a:t>Use Case 5 – Distribution of Food Items</a:t>
            </a:r>
          </a:p>
        </p:txBody>
      </p:sp>
      <p:sp>
        <p:nvSpPr>
          <p:cNvPr id="3" name="Content Placeholder 2">
            <a:extLst>
              <a:ext uri="{FF2B5EF4-FFF2-40B4-BE49-F238E27FC236}">
                <a16:creationId xmlns:a16="http://schemas.microsoft.com/office/drawing/2014/main" id="{A8AC996C-9E4A-F040-823B-810A18C3ADAA}"/>
              </a:ext>
            </a:extLst>
          </p:cNvPr>
          <p:cNvSpPr>
            <a:spLocks noGrp="1"/>
          </p:cNvSpPr>
          <p:nvPr>
            <p:ph idx="1"/>
          </p:nvPr>
        </p:nvSpPr>
        <p:spPr>
          <a:xfrm>
            <a:off x="1154954" y="2603500"/>
            <a:ext cx="9982738" cy="3416300"/>
          </a:xfrm>
        </p:spPr>
        <p:txBody>
          <a:bodyPr>
            <a:normAutofit/>
          </a:bodyPr>
          <a:lstStyle/>
          <a:p>
            <a:pPr marL="0" indent="0">
              <a:buNone/>
            </a:pPr>
            <a:endParaRPr lang="en-US" b="1" dirty="0"/>
          </a:p>
          <a:p>
            <a:r>
              <a:rPr lang="en-US" dirty="0"/>
              <a:t>After the testing is completed, items are moved to edible or waste inventory based on their test results</a:t>
            </a:r>
          </a:p>
          <a:p>
            <a:r>
              <a:rPr lang="en-US" dirty="0"/>
              <a:t>Ngo staff checks the edible inventory and also the expiry date on the parcel before distributing the food items</a:t>
            </a:r>
          </a:p>
          <a:p>
            <a:r>
              <a:rPr lang="en-US" dirty="0"/>
              <a:t>If the items have expired, they are moved to waste inventory else they are distributed to hungry people</a:t>
            </a:r>
          </a:p>
          <a:p>
            <a:r>
              <a:rPr lang="en-US" dirty="0"/>
              <a:t>Ngo staff also inputs number of people fed</a:t>
            </a:r>
          </a:p>
          <a:p>
            <a:endParaRPr lang="en-US" dirty="0"/>
          </a:p>
        </p:txBody>
      </p:sp>
    </p:spTree>
    <p:extLst>
      <p:ext uri="{BB962C8B-B14F-4D97-AF65-F5344CB8AC3E}">
        <p14:creationId xmlns:p14="http://schemas.microsoft.com/office/powerpoint/2010/main" val="1984763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6E0449F-0605-9E4C-8112-952749B49EF0}"/>
              </a:ext>
            </a:extLst>
          </p:cNvPr>
          <p:cNvPicPr>
            <a:picLocks noChangeAspect="1"/>
          </p:cNvPicPr>
          <p:nvPr/>
        </p:nvPicPr>
        <p:blipFill>
          <a:blip r:embed="rId2"/>
          <a:stretch>
            <a:fillRect/>
          </a:stretch>
        </p:blipFill>
        <p:spPr>
          <a:xfrm>
            <a:off x="589258" y="0"/>
            <a:ext cx="11013483" cy="6858000"/>
          </a:xfrm>
          <a:prstGeom prst="rect">
            <a:avLst/>
          </a:prstGeom>
        </p:spPr>
      </p:pic>
    </p:spTree>
    <p:extLst>
      <p:ext uri="{BB962C8B-B14F-4D97-AF65-F5344CB8AC3E}">
        <p14:creationId xmlns:p14="http://schemas.microsoft.com/office/powerpoint/2010/main" val="2142030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F192-6809-D349-A914-496A472885FF}"/>
              </a:ext>
            </a:extLst>
          </p:cNvPr>
          <p:cNvSpPr>
            <a:spLocks noGrp="1"/>
          </p:cNvSpPr>
          <p:nvPr>
            <p:ph type="title"/>
          </p:nvPr>
        </p:nvSpPr>
        <p:spPr/>
        <p:txBody>
          <a:bodyPr/>
          <a:lstStyle/>
          <a:p>
            <a:r>
              <a:rPr lang="en-US" dirty="0"/>
              <a:t>Use Case 6 – Billing Request</a:t>
            </a:r>
          </a:p>
        </p:txBody>
      </p:sp>
      <p:sp>
        <p:nvSpPr>
          <p:cNvPr id="3" name="Content Placeholder 2">
            <a:extLst>
              <a:ext uri="{FF2B5EF4-FFF2-40B4-BE49-F238E27FC236}">
                <a16:creationId xmlns:a16="http://schemas.microsoft.com/office/drawing/2014/main" id="{A8AC996C-9E4A-F040-823B-810A18C3ADAA}"/>
              </a:ext>
            </a:extLst>
          </p:cNvPr>
          <p:cNvSpPr>
            <a:spLocks noGrp="1"/>
          </p:cNvSpPr>
          <p:nvPr>
            <p:ph idx="1"/>
          </p:nvPr>
        </p:nvSpPr>
        <p:spPr>
          <a:xfrm>
            <a:off x="1154954" y="2603500"/>
            <a:ext cx="9982738" cy="3416300"/>
          </a:xfrm>
        </p:spPr>
        <p:txBody>
          <a:bodyPr>
            <a:normAutofit/>
          </a:bodyPr>
          <a:lstStyle/>
          <a:p>
            <a:pPr marL="0" indent="0">
              <a:buNone/>
            </a:pPr>
            <a:endParaRPr lang="en-US" b="1" dirty="0"/>
          </a:p>
          <a:p>
            <a:r>
              <a:rPr lang="en-US" dirty="0"/>
              <a:t>When Delivery Staff finishes the delivery of food items, they also mention the delivery cost and raise a bill</a:t>
            </a:r>
          </a:p>
          <a:p>
            <a:r>
              <a:rPr lang="en-US" dirty="0"/>
              <a:t>Delivery manager checks the bill and raises invoice with NGO</a:t>
            </a:r>
          </a:p>
          <a:p>
            <a:r>
              <a:rPr lang="en-US" dirty="0"/>
              <a:t>NGO Manager checks the invoice raised and settles the bill.</a:t>
            </a:r>
          </a:p>
          <a:p>
            <a:endParaRPr lang="en-US" dirty="0"/>
          </a:p>
        </p:txBody>
      </p:sp>
    </p:spTree>
    <p:extLst>
      <p:ext uri="{BB962C8B-B14F-4D97-AF65-F5344CB8AC3E}">
        <p14:creationId xmlns:p14="http://schemas.microsoft.com/office/powerpoint/2010/main" val="3686135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CCD71A9-4242-0044-B40A-42AFA18B3FF1}"/>
              </a:ext>
            </a:extLst>
          </p:cNvPr>
          <p:cNvPicPr>
            <a:picLocks noChangeAspect="1"/>
          </p:cNvPicPr>
          <p:nvPr/>
        </p:nvPicPr>
        <p:blipFill>
          <a:blip r:embed="rId2"/>
          <a:stretch>
            <a:fillRect/>
          </a:stretch>
        </p:blipFill>
        <p:spPr>
          <a:xfrm>
            <a:off x="0" y="297010"/>
            <a:ext cx="12192000" cy="6263979"/>
          </a:xfrm>
          <a:prstGeom prst="rect">
            <a:avLst/>
          </a:prstGeom>
        </p:spPr>
      </p:pic>
    </p:spTree>
    <p:extLst>
      <p:ext uri="{BB962C8B-B14F-4D97-AF65-F5344CB8AC3E}">
        <p14:creationId xmlns:p14="http://schemas.microsoft.com/office/powerpoint/2010/main" val="3639123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CC77A24-5508-D848-81B7-2C1770A99283}"/>
              </a:ext>
            </a:extLst>
          </p:cNvPr>
          <p:cNvPicPr>
            <a:picLocks noChangeAspect="1"/>
          </p:cNvPicPr>
          <p:nvPr/>
        </p:nvPicPr>
        <p:blipFill>
          <a:blip r:embed="rId2"/>
          <a:stretch>
            <a:fillRect/>
          </a:stretch>
        </p:blipFill>
        <p:spPr>
          <a:xfrm>
            <a:off x="533179" y="0"/>
            <a:ext cx="11125641" cy="6858000"/>
          </a:xfrm>
          <a:prstGeom prst="rect">
            <a:avLst/>
          </a:prstGeom>
        </p:spPr>
      </p:pic>
    </p:spTree>
    <p:extLst>
      <p:ext uri="{BB962C8B-B14F-4D97-AF65-F5344CB8AC3E}">
        <p14:creationId xmlns:p14="http://schemas.microsoft.com/office/powerpoint/2010/main" val="122708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Shape 11">
            <a:extLst>
              <a:ext uri="{FF2B5EF4-FFF2-40B4-BE49-F238E27FC236}">
                <a16:creationId xmlns:a16="http://schemas.microsoft.com/office/drawing/2014/main" id="{FD2669AB-35DB-41EC-BE9C-DA80B60A3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4"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069"/>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4924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dirty="0"/>
          </a:p>
        </p:txBody>
      </p:sp>
      <p:sp>
        <p:nvSpPr>
          <p:cNvPr id="2" name="Title 1">
            <a:extLst>
              <a:ext uri="{FF2B5EF4-FFF2-40B4-BE49-F238E27FC236}">
                <a16:creationId xmlns:a16="http://schemas.microsoft.com/office/drawing/2014/main" id="{DC819E91-929B-CB49-B636-850595916559}"/>
              </a:ext>
            </a:extLst>
          </p:cNvPr>
          <p:cNvSpPr>
            <a:spLocks noGrp="1"/>
          </p:cNvSpPr>
          <p:nvPr>
            <p:ph type="title"/>
          </p:nvPr>
        </p:nvSpPr>
        <p:spPr>
          <a:xfrm>
            <a:off x="639098" y="629265"/>
            <a:ext cx="6072776" cy="1622322"/>
          </a:xfrm>
        </p:spPr>
        <p:txBody>
          <a:bodyPr>
            <a:normAutofit/>
          </a:bodyPr>
          <a:lstStyle/>
          <a:p>
            <a:r>
              <a:rPr lang="en-US" dirty="0">
                <a:solidFill>
                  <a:schemeClr val="tx1"/>
                </a:solidFill>
              </a:rPr>
              <a:t>Problem Statement</a:t>
            </a:r>
          </a:p>
        </p:txBody>
      </p:sp>
      <p:pic>
        <p:nvPicPr>
          <p:cNvPr id="5" name="Picture 4">
            <a:extLst>
              <a:ext uri="{FF2B5EF4-FFF2-40B4-BE49-F238E27FC236}">
                <a16:creationId xmlns:a16="http://schemas.microsoft.com/office/drawing/2014/main" id="{26A24C8C-A772-4940-A6DA-5979804C28B3}"/>
              </a:ext>
            </a:extLst>
          </p:cNvPr>
          <p:cNvPicPr>
            <a:picLocks noChangeAspect="1"/>
          </p:cNvPicPr>
          <p:nvPr/>
        </p:nvPicPr>
        <p:blipFill rotWithShape="1">
          <a:blip r:embed="rId3"/>
          <a:srcRect r="4386" b="-3"/>
          <a:stretch/>
        </p:blipFill>
        <p:spPr>
          <a:xfrm>
            <a:off x="7418226" y="645106"/>
            <a:ext cx="4125317" cy="5585369"/>
          </a:xfrm>
          <a:prstGeom prst="rect">
            <a:avLst/>
          </a:prstGeom>
        </p:spPr>
      </p:pic>
      <p:sp>
        <p:nvSpPr>
          <p:cNvPr id="18" name="Rectangle 17">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7854C87-EA81-674C-9D57-4120268FDC47}"/>
              </a:ext>
            </a:extLst>
          </p:cNvPr>
          <p:cNvSpPr>
            <a:spLocks noGrp="1"/>
          </p:cNvSpPr>
          <p:nvPr>
            <p:ph idx="1"/>
          </p:nvPr>
        </p:nvSpPr>
        <p:spPr>
          <a:xfrm>
            <a:off x="639098" y="1797269"/>
            <a:ext cx="6072776" cy="4433206"/>
          </a:xfrm>
        </p:spPr>
        <p:txBody>
          <a:bodyPr anchor="ctr">
            <a:normAutofit/>
          </a:bodyPr>
          <a:lstStyle/>
          <a:p>
            <a:pPr>
              <a:lnSpc>
                <a:spcPct val="90000"/>
              </a:lnSpc>
            </a:pPr>
            <a:r>
              <a:rPr lang="en-US" sz="1200" dirty="0"/>
              <a:t>Each year billions of pounds of food go to waste, while 1 in 4 people are malnourished.</a:t>
            </a:r>
          </a:p>
          <a:p>
            <a:pPr>
              <a:lnSpc>
                <a:spcPct val="90000"/>
              </a:lnSpc>
            </a:pPr>
            <a:r>
              <a:rPr lang="en-US" sz="1200" dirty="0"/>
              <a:t>In the United States, 63 million tons of food are wasted every year. Food waste accounts for 21 percent of all fresh water used in the United States and takes up 21 percent of landfill volume. Waste happens at every stage of the supply chain between farm and table. </a:t>
            </a:r>
            <a:endParaRPr lang="en-US" sz="1200" dirty="0">
              <a:solidFill>
                <a:schemeClr val="tx1"/>
              </a:solidFill>
            </a:endParaRPr>
          </a:p>
          <a:p>
            <a:pPr>
              <a:lnSpc>
                <a:spcPct val="90000"/>
              </a:lnSpc>
            </a:pPr>
            <a:r>
              <a:rPr lang="en-US" sz="1200" dirty="0"/>
              <a:t>Food is wasted at the farm due to overproduction, market fluctuations and strict aesthetic food industry requirements. Food is damaged or lost as it is packaged and shipped. More food spoils in overstocked retail outlets and home refrigerators.</a:t>
            </a:r>
          </a:p>
          <a:p>
            <a:pPr>
              <a:lnSpc>
                <a:spcPct val="90000"/>
              </a:lnSpc>
            </a:pPr>
            <a:r>
              <a:rPr lang="en-US" sz="1200" dirty="0">
                <a:solidFill>
                  <a:schemeClr val="tx1"/>
                </a:solidFill>
              </a:rPr>
              <a:t>Some restaurants/cafés have a policy to not serve food from previous day, despite being perfectly edible. This is all thrown away as “waste”, at the end of day.</a:t>
            </a:r>
          </a:p>
          <a:p>
            <a:pPr>
              <a:lnSpc>
                <a:spcPct val="90000"/>
              </a:lnSpc>
            </a:pPr>
            <a:r>
              <a:rPr lang="en-US" sz="1200" dirty="0">
                <a:solidFill>
                  <a:schemeClr val="tx1"/>
                </a:solidFill>
              </a:rPr>
              <a:t>At the same time, worldwide nearly 800 million people do not have enough to eat. That means one in nine people are suffering from hunger. Hunger and malnutrition are the number one risk to health worldwide. (ref: </a:t>
            </a:r>
            <a:r>
              <a:rPr lang="en-US" sz="1200" u="sng" dirty="0">
                <a:solidFill>
                  <a:schemeClr val="tx1"/>
                </a:solidFill>
                <a:hlinkClick r:id="rId4"/>
              </a:rPr>
              <a:t>https://www.foodbanking.org/hunger-food-banking/about-hunger/global-hunger</a:t>
            </a:r>
            <a:r>
              <a:rPr lang="en-US" sz="1200" dirty="0">
                <a:solidFill>
                  <a:schemeClr val="tx1"/>
                </a:solidFill>
              </a:rPr>
              <a:t>)</a:t>
            </a:r>
          </a:p>
          <a:p>
            <a:pPr>
              <a:lnSpc>
                <a:spcPct val="90000"/>
              </a:lnSpc>
            </a:pPr>
            <a:endParaRPr lang="en-US" sz="1200" dirty="0">
              <a:solidFill>
                <a:schemeClr val="tx1"/>
              </a:solidFill>
            </a:endParaRPr>
          </a:p>
        </p:txBody>
      </p:sp>
    </p:spTree>
    <p:extLst>
      <p:ext uri="{BB962C8B-B14F-4D97-AF65-F5344CB8AC3E}">
        <p14:creationId xmlns:p14="http://schemas.microsoft.com/office/powerpoint/2010/main" val="23155825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7F9725C-AF42-EC41-9D90-4E454D05869E}"/>
              </a:ext>
            </a:extLst>
          </p:cNvPr>
          <p:cNvPicPr>
            <a:picLocks noChangeAspect="1"/>
          </p:cNvPicPr>
          <p:nvPr/>
        </p:nvPicPr>
        <p:blipFill>
          <a:blip r:embed="rId2"/>
          <a:stretch>
            <a:fillRect/>
          </a:stretch>
        </p:blipFill>
        <p:spPr>
          <a:xfrm>
            <a:off x="293795" y="0"/>
            <a:ext cx="11604409" cy="6858000"/>
          </a:xfrm>
          <a:prstGeom prst="rect">
            <a:avLst/>
          </a:prstGeom>
        </p:spPr>
      </p:pic>
    </p:spTree>
    <p:extLst>
      <p:ext uri="{BB962C8B-B14F-4D97-AF65-F5344CB8AC3E}">
        <p14:creationId xmlns:p14="http://schemas.microsoft.com/office/powerpoint/2010/main" val="1132670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5C3A61-2E53-D24D-BC65-FB45180C8712}"/>
              </a:ext>
            </a:extLst>
          </p:cNvPr>
          <p:cNvPicPr>
            <a:picLocks noChangeAspect="1"/>
          </p:cNvPicPr>
          <p:nvPr/>
        </p:nvPicPr>
        <p:blipFill>
          <a:blip r:embed="rId2"/>
          <a:stretch>
            <a:fillRect/>
          </a:stretch>
        </p:blipFill>
        <p:spPr>
          <a:xfrm>
            <a:off x="862519" y="0"/>
            <a:ext cx="10466962" cy="6858000"/>
          </a:xfrm>
          <a:prstGeom prst="rect">
            <a:avLst/>
          </a:prstGeom>
        </p:spPr>
      </p:pic>
    </p:spTree>
    <p:extLst>
      <p:ext uri="{BB962C8B-B14F-4D97-AF65-F5344CB8AC3E}">
        <p14:creationId xmlns:p14="http://schemas.microsoft.com/office/powerpoint/2010/main" val="1995419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7C4BC68-5031-5E48-BC79-7417D5FE6D47}"/>
              </a:ext>
            </a:extLst>
          </p:cNvPr>
          <p:cNvPicPr>
            <a:picLocks noChangeAspect="1"/>
          </p:cNvPicPr>
          <p:nvPr/>
        </p:nvPicPr>
        <p:blipFill>
          <a:blip r:embed="rId2"/>
          <a:stretch>
            <a:fillRect/>
          </a:stretch>
        </p:blipFill>
        <p:spPr>
          <a:xfrm>
            <a:off x="537663" y="0"/>
            <a:ext cx="11116674"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24848CE-F8B0-6546-A74F-FD11807B4A21}"/>
              </a:ext>
            </a:extLst>
          </p:cNvPr>
          <p:cNvPicPr>
            <a:picLocks noChangeAspect="1"/>
          </p:cNvPicPr>
          <p:nvPr/>
        </p:nvPicPr>
        <p:blipFill>
          <a:blip r:embed="rId3"/>
          <a:stretch>
            <a:fillRect/>
          </a:stretch>
        </p:blipFill>
        <p:spPr>
          <a:xfrm>
            <a:off x="999344" y="0"/>
            <a:ext cx="10193311" cy="6858000"/>
          </a:xfrm>
          <a:prstGeom prst="rect">
            <a:avLst/>
          </a:prstGeom>
        </p:spPr>
      </p:pic>
    </p:spTree>
    <p:extLst>
      <p:ext uri="{BB962C8B-B14F-4D97-AF65-F5344CB8AC3E}">
        <p14:creationId xmlns:p14="http://schemas.microsoft.com/office/powerpoint/2010/main" val="1231000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5" name="Freeform: Shape 11">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6"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EAEF5983-363E-5B41-92E4-DFA18539C9DF}"/>
              </a:ext>
            </a:extLst>
          </p:cNvPr>
          <p:cNvSpPr>
            <a:spLocks noGrp="1"/>
          </p:cNvSpPr>
          <p:nvPr>
            <p:ph type="title"/>
          </p:nvPr>
        </p:nvSpPr>
        <p:spPr>
          <a:xfrm>
            <a:off x="1154955" y="973668"/>
            <a:ext cx="2942210" cy="1020232"/>
          </a:xfrm>
        </p:spPr>
        <p:txBody>
          <a:bodyPr>
            <a:normAutofit/>
          </a:bodyPr>
          <a:lstStyle/>
          <a:p>
            <a:r>
              <a:rPr lang="en-US">
                <a:solidFill>
                  <a:srgbClr val="EBEBEB"/>
                </a:solidFill>
              </a:rPr>
              <a:t>Solution</a:t>
            </a:r>
          </a:p>
        </p:txBody>
      </p:sp>
      <p:pic>
        <p:nvPicPr>
          <p:cNvPr id="5" name="Picture 4">
            <a:extLst>
              <a:ext uri="{FF2B5EF4-FFF2-40B4-BE49-F238E27FC236}">
                <a16:creationId xmlns:a16="http://schemas.microsoft.com/office/drawing/2014/main" id="{FC540CD1-A5F5-B049-AF2A-26DE99F751DA}"/>
              </a:ext>
            </a:extLst>
          </p:cNvPr>
          <p:cNvPicPr>
            <a:picLocks noChangeAspect="1"/>
          </p:cNvPicPr>
          <p:nvPr/>
        </p:nvPicPr>
        <p:blipFill>
          <a:blip r:embed="rId2"/>
          <a:stretch>
            <a:fillRect/>
          </a:stretch>
        </p:blipFill>
        <p:spPr>
          <a:xfrm>
            <a:off x="4956008" y="1543578"/>
            <a:ext cx="6975065" cy="3714222"/>
          </a:xfrm>
          <a:prstGeom prst="rect">
            <a:avLst/>
          </a:prstGeom>
        </p:spPr>
      </p:pic>
      <p:sp>
        <p:nvSpPr>
          <p:cNvPr id="27" name="Rectangle 15">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Oval 17">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19">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906A519-43A1-B040-BDF3-A16D0FE5B595}"/>
              </a:ext>
            </a:extLst>
          </p:cNvPr>
          <p:cNvSpPr>
            <a:spLocks noGrp="1"/>
          </p:cNvSpPr>
          <p:nvPr>
            <p:ph idx="1"/>
          </p:nvPr>
        </p:nvSpPr>
        <p:spPr>
          <a:xfrm>
            <a:off x="1154955" y="2120900"/>
            <a:ext cx="3133726" cy="3898900"/>
          </a:xfrm>
        </p:spPr>
        <p:txBody>
          <a:bodyPr>
            <a:normAutofit/>
          </a:bodyPr>
          <a:lstStyle/>
          <a:p>
            <a:r>
              <a:rPr lang="en-US" dirty="0">
                <a:solidFill>
                  <a:srgbClr val="FFFFFF"/>
                </a:solidFill>
              </a:rPr>
              <a:t>This application provides a way to bridge the gap between the wastage and deficit, by letting donors donate this food to NGOs, who in turn can feed the needy</a:t>
            </a:r>
          </a:p>
          <a:p>
            <a:endParaRPr lang="en-US" dirty="0">
              <a:solidFill>
                <a:srgbClr val="FFFFFF"/>
              </a:solidFill>
            </a:endParaRPr>
          </a:p>
        </p:txBody>
      </p:sp>
      <p:sp>
        <p:nvSpPr>
          <p:cNvPr id="30"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53503978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1"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a:extLst>
              <a:ext uri="{FF2B5EF4-FFF2-40B4-BE49-F238E27FC236}">
                <a16:creationId xmlns:a16="http://schemas.microsoft.com/office/drawing/2014/main" id="{2EF0BAAD-1030-3E4B-8FF9-AFB9A3696647}"/>
              </a:ext>
            </a:extLst>
          </p:cNvPr>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Approach</a:t>
            </a:r>
          </a:p>
        </p:txBody>
      </p:sp>
      <p:cxnSp>
        <p:nvCxnSpPr>
          <p:cNvPr id="33"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671FAF-36DF-C447-824A-D59B727C4563}"/>
              </a:ext>
            </a:extLst>
          </p:cNvPr>
          <p:cNvSpPr>
            <a:spLocks noGrp="1"/>
          </p:cNvSpPr>
          <p:nvPr>
            <p:ph idx="1"/>
          </p:nvPr>
        </p:nvSpPr>
        <p:spPr>
          <a:xfrm>
            <a:off x="4678424" y="1059025"/>
            <a:ext cx="5302189" cy="4739950"/>
          </a:xfrm>
        </p:spPr>
        <p:txBody>
          <a:bodyPr anchor="ctr">
            <a:normAutofit/>
          </a:bodyPr>
          <a:lstStyle/>
          <a:p>
            <a:pPr>
              <a:lnSpc>
                <a:spcPct val="90000"/>
              </a:lnSpc>
            </a:pPr>
            <a:r>
              <a:rPr lang="en-US" sz="1100" dirty="0">
                <a:solidFill>
                  <a:schemeClr val="tx1"/>
                </a:solidFill>
              </a:rPr>
              <a:t>This application helps to reduce wastage and feed hungry people by bridging the gap with the help of NGO</a:t>
            </a:r>
          </a:p>
          <a:p>
            <a:pPr>
              <a:lnSpc>
                <a:spcPct val="90000"/>
              </a:lnSpc>
            </a:pPr>
            <a:r>
              <a:rPr lang="en-US" sz="1100" dirty="0">
                <a:solidFill>
                  <a:schemeClr val="tx1"/>
                </a:solidFill>
              </a:rPr>
              <a:t>There are different enterprises like Donor, Delivery, NGO, Authority who are working together to achieve this goal</a:t>
            </a:r>
          </a:p>
          <a:p>
            <a:pPr>
              <a:lnSpc>
                <a:spcPct val="90000"/>
              </a:lnSpc>
            </a:pPr>
            <a:r>
              <a:rPr lang="en-US" sz="1100" dirty="0">
                <a:solidFill>
                  <a:schemeClr val="tx1"/>
                </a:solidFill>
              </a:rPr>
              <a:t>First, donor raises a pickup request which the donor manager checks and sends it to NGO manager</a:t>
            </a:r>
          </a:p>
          <a:p>
            <a:pPr>
              <a:lnSpc>
                <a:spcPct val="90000"/>
              </a:lnSpc>
            </a:pPr>
            <a:r>
              <a:rPr lang="en-US" sz="1100" dirty="0">
                <a:solidFill>
                  <a:schemeClr val="tx1"/>
                </a:solidFill>
              </a:rPr>
              <a:t>NGO manager then forwards the request to delivery manager and delivery manager assigns it to his delivery staff (Only available staff)</a:t>
            </a:r>
          </a:p>
          <a:p>
            <a:pPr>
              <a:lnSpc>
                <a:spcPct val="90000"/>
              </a:lnSpc>
            </a:pPr>
            <a:r>
              <a:rPr lang="en-US" sz="1100" dirty="0">
                <a:solidFill>
                  <a:schemeClr val="tx1"/>
                </a:solidFill>
              </a:rPr>
              <a:t>The Delivery Staff picks up the excess food from donor and delivers it to NGO staff</a:t>
            </a:r>
          </a:p>
          <a:p>
            <a:pPr>
              <a:lnSpc>
                <a:spcPct val="90000"/>
              </a:lnSpc>
            </a:pPr>
            <a:r>
              <a:rPr lang="en-US" sz="1100" dirty="0">
                <a:solidFill>
                  <a:schemeClr val="tx1"/>
                </a:solidFill>
              </a:rPr>
              <a:t>NGO staff collects the food parcel and sends it to NGO testing department for checking the quality of food</a:t>
            </a:r>
          </a:p>
          <a:p>
            <a:pPr>
              <a:lnSpc>
                <a:spcPct val="90000"/>
              </a:lnSpc>
            </a:pPr>
            <a:r>
              <a:rPr lang="en-US" sz="1100" dirty="0">
                <a:solidFill>
                  <a:schemeClr val="tx1"/>
                </a:solidFill>
              </a:rPr>
              <a:t>NGO testing departments check if the food is in good condition and also mentions its expiry date and storage conditions</a:t>
            </a:r>
          </a:p>
          <a:p>
            <a:pPr>
              <a:lnSpc>
                <a:spcPct val="90000"/>
              </a:lnSpc>
            </a:pPr>
            <a:r>
              <a:rPr lang="en-US" sz="1100" dirty="0">
                <a:solidFill>
                  <a:schemeClr val="tx1"/>
                </a:solidFill>
              </a:rPr>
              <a:t>If the food is not in good condition, testing department puts it in waste inventory else in edible inventory</a:t>
            </a:r>
          </a:p>
          <a:p>
            <a:pPr>
              <a:lnSpc>
                <a:spcPct val="90000"/>
              </a:lnSpc>
            </a:pPr>
            <a:r>
              <a:rPr lang="en-US" sz="1100" dirty="0">
                <a:solidFill>
                  <a:schemeClr val="tx1"/>
                </a:solidFill>
              </a:rPr>
              <a:t>NGO staff checks edible inventory and distributes food to the hungry. If the food in edible inventory has expired it is moved to waste inventory again</a:t>
            </a:r>
          </a:p>
          <a:p>
            <a:pPr>
              <a:lnSpc>
                <a:spcPct val="90000"/>
              </a:lnSpc>
            </a:pPr>
            <a:r>
              <a:rPr lang="en-US" sz="1100" dirty="0">
                <a:solidFill>
                  <a:schemeClr val="tx1"/>
                </a:solidFill>
              </a:rPr>
              <a:t>Mayor can see statistics like which donor avoided how much wastage and which NGO fed how many people.</a:t>
            </a:r>
          </a:p>
          <a:p>
            <a:pPr>
              <a:lnSpc>
                <a:spcPct val="90000"/>
              </a:lnSpc>
            </a:pPr>
            <a:endParaRPr lang="en-US" sz="1100" dirty="0">
              <a:solidFill>
                <a:schemeClr val="tx1"/>
              </a:solidFill>
            </a:endParaRPr>
          </a:p>
        </p:txBody>
      </p:sp>
    </p:spTree>
    <p:extLst>
      <p:ext uri="{BB962C8B-B14F-4D97-AF65-F5344CB8AC3E}">
        <p14:creationId xmlns:p14="http://schemas.microsoft.com/office/powerpoint/2010/main" val="286254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2FBDAFE-81CF-F44E-B7AB-6D16D8760E7E}"/>
              </a:ext>
            </a:extLst>
          </p:cNvPr>
          <p:cNvPicPr>
            <a:picLocks noChangeAspect="1"/>
          </p:cNvPicPr>
          <p:nvPr/>
        </p:nvPicPr>
        <p:blipFill>
          <a:blip r:embed="rId2"/>
          <a:stretch>
            <a:fillRect/>
          </a:stretch>
        </p:blipFill>
        <p:spPr>
          <a:xfrm>
            <a:off x="2949388" y="0"/>
            <a:ext cx="6293224" cy="6858000"/>
          </a:xfrm>
          <a:prstGeom prst="rect">
            <a:avLst/>
          </a:prstGeom>
        </p:spPr>
      </p:pic>
    </p:spTree>
    <p:extLst>
      <p:ext uri="{BB962C8B-B14F-4D97-AF65-F5344CB8AC3E}">
        <p14:creationId xmlns:p14="http://schemas.microsoft.com/office/powerpoint/2010/main" val="2135704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text on a white background&#10;&#10;Description automatically generated">
            <a:extLst>
              <a:ext uri="{FF2B5EF4-FFF2-40B4-BE49-F238E27FC236}">
                <a16:creationId xmlns:a16="http://schemas.microsoft.com/office/drawing/2014/main" id="{F6B431E1-8CC0-AC4D-8EA0-0BFBE401C13B}"/>
              </a:ext>
            </a:extLst>
          </p:cNvPr>
          <p:cNvPicPr>
            <a:picLocks noChangeAspect="1"/>
          </p:cNvPicPr>
          <p:nvPr/>
        </p:nvPicPr>
        <p:blipFill rotWithShape="1">
          <a:blip r:embed="rId2"/>
          <a:srcRect l="1617" t="2038" r="-412" b="1110"/>
          <a:stretch/>
        </p:blipFill>
        <p:spPr>
          <a:xfrm>
            <a:off x="1718972" y="138545"/>
            <a:ext cx="10223647" cy="6580909"/>
          </a:xfrm>
          <a:prstGeom prst="rect">
            <a:avLst/>
          </a:prstGeom>
        </p:spPr>
      </p:pic>
      <p:sp>
        <p:nvSpPr>
          <p:cNvPr id="7" name="TextBox 6">
            <a:extLst>
              <a:ext uri="{FF2B5EF4-FFF2-40B4-BE49-F238E27FC236}">
                <a16:creationId xmlns:a16="http://schemas.microsoft.com/office/drawing/2014/main" id="{4C9AC10B-A234-E240-AE96-5E430A37DF88}"/>
              </a:ext>
            </a:extLst>
          </p:cNvPr>
          <p:cNvSpPr txBox="1"/>
          <p:nvPr/>
        </p:nvSpPr>
        <p:spPr>
          <a:xfrm>
            <a:off x="674558" y="884420"/>
            <a:ext cx="1873770" cy="646331"/>
          </a:xfrm>
          <a:prstGeom prst="rect">
            <a:avLst/>
          </a:prstGeom>
          <a:noFill/>
        </p:spPr>
        <p:txBody>
          <a:bodyPr wrap="square" rtlCol="0">
            <a:spAutoFit/>
          </a:bodyPr>
          <a:lstStyle/>
          <a:p>
            <a:r>
              <a:rPr lang="en-US" dirty="0"/>
              <a:t>OBJECT DIAGRAM</a:t>
            </a:r>
          </a:p>
        </p:txBody>
      </p:sp>
    </p:spTree>
    <p:extLst>
      <p:ext uri="{BB962C8B-B14F-4D97-AF65-F5344CB8AC3E}">
        <p14:creationId xmlns:p14="http://schemas.microsoft.com/office/powerpoint/2010/main" val="333983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F192-6809-D349-A914-496A472885FF}"/>
              </a:ext>
            </a:extLst>
          </p:cNvPr>
          <p:cNvSpPr>
            <a:spLocks noGrp="1"/>
          </p:cNvSpPr>
          <p:nvPr>
            <p:ph type="title"/>
          </p:nvPr>
        </p:nvSpPr>
        <p:spPr/>
        <p:txBody>
          <a:bodyPr/>
          <a:lstStyle/>
          <a:p>
            <a:r>
              <a:rPr lang="en-US" dirty="0"/>
              <a:t>Use Case 1 – Pickup Request</a:t>
            </a:r>
          </a:p>
        </p:txBody>
      </p:sp>
      <p:sp>
        <p:nvSpPr>
          <p:cNvPr id="3" name="Content Placeholder 2">
            <a:extLst>
              <a:ext uri="{FF2B5EF4-FFF2-40B4-BE49-F238E27FC236}">
                <a16:creationId xmlns:a16="http://schemas.microsoft.com/office/drawing/2014/main" id="{A8AC996C-9E4A-F040-823B-810A18C3ADAA}"/>
              </a:ext>
            </a:extLst>
          </p:cNvPr>
          <p:cNvSpPr>
            <a:spLocks noGrp="1"/>
          </p:cNvSpPr>
          <p:nvPr>
            <p:ph idx="1"/>
          </p:nvPr>
        </p:nvSpPr>
        <p:spPr>
          <a:xfrm>
            <a:off x="1154954" y="2603500"/>
            <a:ext cx="9982738" cy="3416300"/>
          </a:xfrm>
        </p:spPr>
        <p:txBody>
          <a:bodyPr>
            <a:normAutofit/>
          </a:bodyPr>
          <a:lstStyle/>
          <a:p>
            <a:pPr marL="0" indent="0">
              <a:buNone/>
            </a:pPr>
            <a:endParaRPr lang="en-US" b="1" dirty="0"/>
          </a:p>
          <a:p>
            <a:r>
              <a:rPr lang="en-US" dirty="0"/>
              <a:t>Donor staff creates a food pickup request for extra food, which is sent to Donor Manager for his approval</a:t>
            </a:r>
          </a:p>
          <a:p>
            <a:r>
              <a:rPr lang="en-US" dirty="0"/>
              <a:t>Donor Manager checks the food items in the request, if all is good, he approves the request and send it to NGO Enterprise Managers within the network for collecting the food parcel</a:t>
            </a:r>
          </a:p>
          <a:p>
            <a:r>
              <a:rPr lang="en-US" dirty="0"/>
              <a:t>NGO Manager gets the request and forwards it to the Delivery Enterprise present within the network for Picking up the parcel from Donor and Dropping it at NGO</a:t>
            </a:r>
          </a:p>
          <a:p>
            <a:endParaRPr lang="en-US" dirty="0"/>
          </a:p>
        </p:txBody>
      </p:sp>
    </p:spTree>
    <p:extLst>
      <p:ext uri="{BB962C8B-B14F-4D97-AF65-F5344CB8AC3E}">
        <p14:creationId xmlns:p14="http://schemas.microsoft.com/office/powerpoint/2010/main" val="1132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picture containing screenshot&#10;&#10;Description automatically generated">
            <a:extLst>
              <a:ext uri="{FF2B5EF4-FFF2-40B4-BE49-F238E27FC236}">
                <a16:creationId xmlns:a16="http://schemas.microsoft.com/office/drawing/2014/main" id="{64C28F3A-E295-704F-A098-B059BFA5D2E1}"/>
              </a:ext>
            </a:extLst>
          </p:cNvPr>
          <p:cNvPicPr>
            <a:picLocks noChangeAspect="1"/>
          </p:cNvPicPr>
          <p:nvPr/>
        </p:nvPicPr>
        <p:blipFill>
          <a:blip r:embed="rId2"/>
          <a:stretch>
            <a:fillRect/>
          </a:stretch>
        </p:blipFill>
        <p:spPr>
          <a:xfrm>
            <a:off x="1687132" y="37868"/>
            <a:ext cx="8590209" cy="6807738"/>
          </a:xfrm>
          <a:prstGeom prst="rect">
            <a:avLst/>
          </a:prstGeom>
        </p:spPr>
      </p:pic>
    </p:spTree>
    <p:extLst>
      <p:ext uri="{BB962C8B-B14F-4D97-AF65-F5344CB8AC3E}">
        <p14:creationId xmlns:p14="http://schemas.microsoft.com/office/powerpoint/2010/main" val="1690201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F192-6809-D349-A914-496A472885FF}"/>
              </a:ext>
            </a:extLst>
          </p:cNvPr>
          <p:cNvSpPr>
            <a:spLocks noGrp="1"/>
          </p:cNvSpPr>
          <p:nvPr>
            <p:ph type="title"/>
          </p:nvPr>
        </p:nvSpPr>
        <p:spPr/>
        <p:txBody>
          <a:bodyPr/>
          <a:lstStyle/>
          <a:p>
            <a:r>
              <a:rPr lang="en-US" dirty="0"/>
              <a:t>Use Case 2 – Delivery Request</a:t>
            </a:r>
          </a:p>
        </p:txBody>
      </p:sp>
      <p:sp>
        <p:nvSpPr>
          <p:cNvPr id="3" name="Content Placeholder 2">
            <a:extLst>
              <a:ext uri="{FF2B5EF4-FFF2-40B4-BE49-F238E27FC236}">
                <a16:creationId xmlns:a16="http://schemas.microsoft.com/office/drawing/2014/main" id="{A8AC996C-9E4A-F040-823B-810A18C3ADAA}"/>
              </a:ext>
            </a:extLst>
          </p:cNvPr>
          <p:cNvSpPr>
            <a:spLocks noGrp="1"/>
          </p:cNvSpPr>
          <p:nvPr>
            <p:ph idx="1"/>
          </p:nvPr>
        </p:nvSpPr>
        <p:spPr>
          <a:xfrm>
            <a:off x="1154954" y="2603500"/>
            <a:ext cx="9982738" cy="3416300"/>
          </a:xfrm>
        </p:spPr>
        <p:txBody>
          <a:bodyPr>
            <a:normAutofit/>
          </a:bodyPr>
          <a:lstStyle/>
          <a:p>
            <a:pPr marL="0" indent="0">
              <a:buNone/>
            </a:pPr>
            <a:endParaRPr lang="en-US" b="1" dirty="0"/>
          </a:p>
          <a:p>
            <a:r>
              <a:rPr lang="en-US" dirty="0"/>
              <a:t>Delivery Manager receives the delivery request from NGO Manager</a:t>
            </a:r>
          </a:p>
          <a:p>
            <a:r>
              <a:rPr lang="en-US" dirty="0"/>
              <a:t>Delivery Manager assigns the delivery to his staff(only available staff can be assigned)</a:t>
            </a:r>
          </a:p>
          <a:p>
            <a:r>
              <a:rPr lang="en-US" dirty="0"/>
              <a:t>Delivery Staff checks and request and picks up food items from </a:t>
            </a:r>
            <a:r>
              <a:rPr lang="en-US" dirty="0" err="1"/>
              <a:t>Donar</a:t>
            </a:r>
            <a:r>
              <a:rPr lang="en-US" dirty="0"/>
              <a:t> and Drops it at NGO (NGO staff)</a:t>
            </a:r>
          </a:p>
          <a:p>
            <a:endParaRPr lang="en-US" dirty="0"/>
          </a:p>
        </p:txBody>
      </p:sp>
    </p:spTree>
    <p:extLst>
      <p:ext uri="{BB962C8B-B14F-4D97-AF65-F5344CB8AC3E}">
        <p14:creationId xmlns:p14="http://schemas.microsoft.com/office/powerpoint/2010/main" val="506907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165</TotalTime>
  <Words>805</Words>
  <Application>Microsoft Macintosh PowerPoint</Application>
  <PresentationFormat>Widescreen</PresentationFormat>
  <Paragraphs>53</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Ion Boardroom</vt:lpstr>
      <vt:lpstr>Zero Waste Zero Hunger</vt:lpstr>
      <vt:lpstr>Problem Statement</vt:lpstr>
      <vt:lpstr>Solution</vt:lpstr>
      <vt:lpstr>Approach</vt:lpstr>
      <vt:lpstr>PowerPoint Presentation</vt:lpstr>
      <vt:lpstr>PowerPoint Presentation</vt:lpstr>
      <vt:lpstr>Use Case 1 – Pickup Request</vt:lpstr>
      <vt:lpstr>PowerPoint Presentation</vt:lpstr>
      <vt:lpstr>Use Case 2 – Delivery Request</vt:lpstr>
      <vt:lpstr>PowerPoint Presentation</vt:lpstr>
      <vt:lpstr>Use Case 3 – Collection Request</vt:lpstr>
      <vt:lpstr>PowerPoint Presentation</vt:lpstr>
      <vt:lpstr>Use Case 4 – Testing Request</vt:lpstr>
      <vt:lpstr>PowerPoint Presentation</vt:lpstr>
      <vt:lpstr>Use Case 5 – Distribution of Food Items</vt:lpstr>
      <vt:lpstr>PowerPoint Presentation</vt:lpstr>
      <vt:lpstr>Use Case 6 – Billing Request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Waste Zero Hunger</dc:title>
  <dc:creator>Jayashree Damji Patel</dc:creator>
  <cp:lastModifiedBy>Jayashree Damji Patel</cp:lastModifiedBy>
  <cp:revision>9</cp:revision>
  <dcterms:created xsi:type="dcterms:W3CDTF">2019-12-07T01:24:32Z</dcterms:created>
  <dcterms:modified xsi:type="dcterms:W3CDTF">2019-12-08T02:06:54Z</dcterms:modified>
</cp:coreProperties>
</file>